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18"/>
  </p:notesMasterIdLst>
  <p:handoutMasterIdLst>
    <p:handoutMasterId r:id="rId19"/>
  </p:handoutMasterIdLst>
  <p:sldIdLst>
    <p:sldId id="668" r:id="rId6"/>
    <p:sldId id="1006" r:id="rId7"/>
    <p:sldId id="998" r:id="rId8"/>
    <p:sldId id="999" r:id="rId9"/>
    <p:sldId id="1007" r:id="rId10"/>
    <p:sldId id="1008" r:id="rId11"/>
    <p:sldId id="1012" r:id="rId12"/>
    <p:sldId id="1000" r:id="rId13"/>
    <p:sldId id="1002" r:id="rId14"/>
    <p:sldId id="1003" r:id="rId15"/>
    <p:sldId id="1004" r:id="rId16"/>
    <p:sldId id="672" r:id="rId1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006"/>
            <p14:sldId id="998"/>
            <p14:sldId id="999"/>
            <p14:sldId id="1007"/>
            <p14:sldId id="1008"/>
            <p14:sldId id="1012"/>
            <p14:sldId id="1000"/>
            <p14:sldId id="1002"/>
            <p14:sldId id="1003"/>
            <p14:sldId id="1004"/>
            <p14:sldId id="672"/>
          </p14:sldIdLst>
        </p14:section>
      </p14:sectionLst>
    </p:ex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677" autoAdjust="0"/>
    <p:restoredTop sz="65330" autoAdjust="0"/>
  </p:normalViewPr>
  <p:slideViewPr>
    <p:cSldViewPr snapToGrid="0">
      <p:cViewPr varScale="1">
        <p:scale>
          <a:sx n="59" d="100"/>
          <a:sy n="59" d="100"/>
        </p:scale>
        <p:origin x="-1984" y="-1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notesMaster" Target="notesMasters/notesMaster1.xml"/><Relationship Id="rId19" Type="http://schemas.openxmlformats.org/officeDocument/2006/relationships/handoutMaster" Target="handoutMasters/handout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10/6/15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10/6/15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 have experienced during</a:t>
            </a:r>
            <a:r>
              <a:rPr lang="en-US" baseline="0" dirty="0" smtClean="0"/>
              <a:t> </a:t>
            </a:r>
            <a:r>
              <a:rPr lang="en-US" dirty="0" smtClean="0"/>
              <a:t>this introduction to working with Chef, a lot of what you are doing is writing source code in an editor. To work with Chef, you spend a large amount of time editing files, saving your work, and then opening more files. Whatever editor you use should optimize for this workflow.</a:t>
            </a:r>
          </a:p>
          <a:p>
            <a:endParaRPr lang="en-US" dirty="0" smtClean="0"/>
          </a:p>
          <a:p>
            <a:r>
              <a:rPr lang="en-US" dirty="0" smtClean="0"/>
              <a:t>A large number of basic editors that come standard on your operating system are capable of working with chef: notepad; </a:t>
            </a:r>
            <a:r>
              <a:rPr lang="en-US" dirty="0" err="1" smtClean="0"/>
              <a:t>textedit</a:t>
            </a:r>
            <a:r>
              <a:rPr lang="en-US" dirty="0" smtClean="0"/>
              <a:t>; </a:t>
            </a:r>
            <a:r>
              <a:rPr lang="en-US" dirty="0" err="1" smtClean="0"/>
              <a:t>kedit</a:t>
            </a:r>
            <a:r>
              <a:rPr lang="en-US" dirty="0" smtClean="0"/>
              <a:t>; etc. However, they are not always optimized for this workflow.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286645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Atom editor tool can be customized to do anything, but can also be used productively on the first day without ever touching a config file. Atom is modern, approachable, and hackable to the core. We can't wait to see what you build with it.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You</a:t>
            </a:r>
            <a:r>
              <a:rPr lang="en-US" baseline="0" dirty="0" smtClean="0"/>
              <a:t> can download Atom at this time, if you don't already have it. You could also use Sublime Text if you already have it.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12638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doing a lot of great work with Chef on this remote workstation that we have provided for you.</a:t>
            </a:r>
          </a:p>
          <a:p>
            <a:endParaRPr lang="en-US" dirty="0" smtClean="0"/>
          </a:p>
          <a:p>
            <a:r>
              <a:rPr lang="en-US" dirty="0" smtClean="0"/>
              <a:t>In this section we will walk through the installation of the necessary tools and the commands to verify your installation.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59202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become a successful Chef developer, you will want to install Chef</a:t>
            </a:r>
            <a:r>
              <a:rPr lang="en-US" baseline="0" dirty="0" smtClean="0"/>
              <a:t> </a:t>
            </a:r>
            <a:r>
              <a:rPr lang="en-US" dirty="0" smtClean="0"/>
              <a:t>tools on your local workstation. These tools are available in the Chef Development Kit (ChefDK). After the installation is complete, we will verify that the various tools are working.</a:t>
            </a:r>
          </a:p>
          <a:p>
            <a:endParaRPr lang="en-US" dirty="0" smtClean="0"/>
          </a:p>
          <a:p>
            <a:r>
              <a:rPr lang="en-US" dirty="0" smtClean="0"/>
              <a:t>Then we will download a copy of the cookbooks that we created together.</a:t>
            </a:r>
          </a:p>
          <a:p>
            <a:endParaRPr lang="en-US" dirty="0" smtClean="0"/>
          </a:p>
          <a:p>
            <a:r>
              <a:rPr lang="en-US" dirty="0" smtClean="0"/>
              <a:t>After that you can optionally download a number of other tools that will help you in your journey using Chef. The first is </a:t>
            </a:r>
            <a:r>
              <a:rPr lang="en-US" dirty="0" err="1" smtClean="0"/>
              <a:t>git</a:t>
            </a:r>
            <a:r>
              <a:rPr lang="en-US" dirty="0" smtClean="0"/>
              <a:t> and the second is a text editor.</a:t>
            </a:r>
          </a:p>
          <a:p>
            <a:endParaRPr lang="en-US" dirty="0" smtClean="0"/>
          </a:p>
          <a:p>
            <a:r>
              <a:rPr lang="en-US" dirty="0" smtClean="0"/>
              <a:t>Let's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0969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Throughout this course we have been using a number of tools found within the ChefDK. The ChefDK contains tools like 'chef-apply', 'chef-client', and 'kitchen'. It also has a number of other great tools that we will use when connecting to a Chef Server, managing cookbook dependencies, or ensuring the quality of the cookbooks that we write.</a:t>
            </a:r>
          </a:p>
          <a:p>
            <a:endParaRPr lang="en-US" dirty="0" smtClean="0"/>
          </a:p>
          <a:p>
            <a:r>
              <a:rPr lang="en-US" dirty="0" smtClean="0"/>
              <a:t>You can download the ChefDK at https://downloads.chef.io/chef-dk. </a:t>
            </a:r>
          </a:p>
          <a:p>
            <a:endParaRPr lang="en-US" dirty="0" smtClean="0"/>
          </a:p>
          <a:p>
            <a:r>
              <a:rPr lang="en-US" dirty="0" smtClean="0"/>
              <a:t>Instructor</a:t>
            </a:r>
            <a:r>
              <a:rPr lang="en-US" baseline="0" dirty="0" smtClean="0"/>
              <a:t> Note: </a:t>
            </a:r>
            <a:r>
              <a:rPr lang="en-US" dirty="0" smtClean="0"/>
              <a:t>Prior</a:t>
            </a:r>
            <a:r>
              <a:rPr lang="en-US" baseline="0" dirty="0" smtClean="0"/>
              <a:t> to attending this course they may have received correspondence that informed them to setup the </a:t>
            </a:r>
            <a:r>
              <a:rPr lang="en-US" baseline="0" dirty="0" err="1" smtClean="0"/>
              <a:t>ChefDK</a:t>
            </a:r>
            <a:r>
              <a:rPr lang="en-US" baseline="0" dirty="0" smtClean="0"/>
              <a:t> on their systems. It is possible that they did not and this slides acts as a good reminder to ensure that they have the necessary tools before continuing on to the next section.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38587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ChefDK is a tool chain built on top of the Ruby programming language. To assist with making the tools more portable to all platforms we package Ruby and all these tools together in a single platform specific installation package.</a:t>
            </a:r>
          </a:p>
          <a:p>
            <a:endParaRPr lang="en-US" dirty="0" smtClean="0"/>
          </a:p>
          <a:p>
            <a:r>
              <a:rPr lang="en-US" dirty="0" smtClean="0"/>
              <a:t>The installer does not install any particular graphical</a:t>
            </a:r>
            <a:r>
              <a:rPr lang="en-US" baseline="0" dirty="0" smtClean="0"/>
              <a:t> </a:t>
            </a:r>
            <a:r>
              <a:rPr lang="en-US" dirty="0" smtClean="0"/>
              <a:t>user</a:t>
            </a:r>
            <a:r>
              <a:rPr lang="en-US" baseline="0" dirty="0" smtClean="0"/>
              <a:t> </a:t>
            </a:r>
            <a:r>
              <a:rPr lang="en-US" dirty="0" smtClean="0"/>
              <a:t>interface, GUI, but instead installs the command-line tools we have been using thus far.</a:t>
            </a:r>
          </a:p>
          <a:p>
            <a:endParaRPr lang="en-US" dirty="0" smtClean="0"/>
          </a:p>
          <a:p>
            <a:r>
              <a:rPr lang="en-US" dirty="0" smtClean="0"/>
              <a:t>You may have</a:t>
            </a:r>
            <a:r>
              <a:rPr lang="en-US" baseline="0" dirty="0" smtClean="0"/>
              <a:t> already downloaded the ChefDK previously in this course.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5427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[RLE</a:t>
            </a:r>
            <a:r>
              <a:rPr lang="en-US" baseline="0" dirty="0" smtClean="0"/>
              <a:t> Note:  This is such a text-heavy slide – I wish we could fix that]</a:t>
            </a:r>
            <a:endParaRPr lang="en-US" dirty="0" smtClean="0"/>
          </a:p>
          <a:p>
            <a:endParaRPr lang="en-US" dirty="0" smtClean="0"/>
          </a:p>
          <a:p>
            <a:r>
              <a:rPr lang="en-US" dirty="0" smtClean="0"/>
              <a:t>Instructor Note: They should install the ChefDK locally here.</a:t>
            </a:r>
          </a:p>
          <a:p>
            <a:endParaRPr lang="en-US" dirty="0" smtClean="0"/>
          </a:p>
          <a:p>
            <a:r>
              <a:rPr lang="en-US" dirty="0" smtClean="0"/>
              <a:t>[RLE note:  do we want to talk</a:t>
            </a:r>
            <a:r>
              <a:rPr lang="en-US" baseline="0" dirty="0" smtClean="0"/>
              <a:t> about where things are located and how the paths are updated to ensure the applications work correctly?]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2063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Follow the ChefDK installation wizard's instructions. It could take over 10 minutes to install ChefDK.</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err="1" smtClean="0"/>
              <a:t>ChefDk</a:t>
            </a:r>
            <a:r>
              <a:rPr lang="en-US" baseline="0" dirty="0" smtClean="0"/>
              <a:t> will be installed into an </a:t>
            </a:r>
            <a:r>
              <a:rPr lang="en-US" baseline="0" dirty="0" err="1" smtClean="0"/>
              <a:t>opscode</a:t>
            </a:r>
            <a:r>
              <a:rPr lang="en-US" baseline="0" dirty="0" smtClean="0"/>
              <a:t> folder on your laptop.</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1082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Open a local command prompt</a:t>
            </a:r>
            <a:r>
              <a:rPr lang="en-US" baseline="0" dirty="0" smtClean="0"/>
              <a:t> or something like Windows Power Shell if you prefer </a:t>
            </a:r>
            <a:r>
              <a:rPr lang="en-US" dirty="0" smtClean="0"/>
              <a:t>and then run</a:t>
            </a:r>
            <a:r>
              <a:rPr lang="en-US" baseline="0" dirty="0" smtClean="0"/>
              <a:t> these commands. </a:t>
            </a:r>
          </a:p>
          <a:p>
            <a:endParaRPr lang="en-US" dirty="0" smtClean="0"/>
          </a:p>
          <a:p>
            <a:r>
              <a:rPr lang="en-US" dirty="0" smtClean="0"/>
              <a:t>Some of these commands, like 'chef', 'chef-client', 'ohai', and 'kitchen', are the ones that we have used on our remote workstation. Some of these commands you</a:t>
            </a:r>
            <a:r>
              <a:rPr lang="en-US" baseline="0" dirty="0" smtClean="0"/>
              <a:t> </a:t>
            </a:r>
            <a:r>
              <a:rPr lang="en-US" dirty="0" smtClean="0"/>
              <a:t>have not seen yet. Later in this course, we'll explore the commands 'knife' and 'berks'. Some of the remaining commands, like 'foodcritic' and 'rubocop', verify the quality of our cookbook code but will not be discussed in the next sections.</a:t>
            </a:r>
          </a:p>
          <a:p>
            <a:endParaRPr lang="en-US" dirty="0" smtClean="0"/>
          </a:p>
          <a:p>
            <a:r>
              <a:rPr lang="en-US" dirty="0" smtClean="0"/>
              <a:t>All of these commands have the ability to report their versions. This ensures that all the commands are installed properly on your execution path. If any of these commands fail to run this is the time to stop and troubleshoot them.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38326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used </a:t>
            </a:r>
            <a:r>
              <a:rPr lang="en-US" dirty="0" err="1" smtClean="0"/>
              <a:t>git</a:t>
            </a:r>
            <a:r>
              <a:rPr lang="en-US" dirty="0" smtClean="0"/>
              <a:t> on the remote workstations. Chef and the Chef community uses </a:t>
            </a:r>
            <a:r>
              <a:rPr lang="en-US" dirty="0" err="1" smtClean="0"/>
              <a:t>git</a:t>
            </a:r>
            <a:r>
              <a:rPr lang="en-US" dirty="0" smtClean="0"/>
              <a:t> to manage the source code that we write. It is not required that you install </a:t>
            </a:r>
            <a:r>
              <a:rPr lang="en-US" dirty="0" err="1" smtClean="0"/>
              <a:t>git</a:t>
            </a:r>
            <a:r>
              <a:rPr lang="en-US" dirty="0" smtClean="0"/>
              <a:t> or use </a:t>
            </a:r>
            <a:r>
              <a:rPr lang="en-US" dirty="0" err="1" smtClean="0"/>
              <a:t>git</a:t>
            </a:r>
            <a:r>
              <a:rPr lang="en-US" dirty="0" smtClean="0"/>
              <a:t> when working with source code. However, we strongly recommend you use a version control tool and if you have not selected one then please install and use </a:t>
            </a:r>
            <a:r>
              <a:rPr lang="en-US" dirty="0" err="1" smtClean="0"/>
              <a:t>git</a:t>
            </a:r>
            <a:r>
              <a:rPr lang="en-US" dirty="0" smtClean="0"/>
              <a:t>. It's great once you get through the learning curve.</a:t>
            </a:r>
          </a:p>
          <a:p>
            <a:endParaRPr lang="en-US" dirty="0" smtClean="0"/>
          </a:p>
          <a:p>
            <a:r>
              <a:rPr lang="en-US" baseline="0" dirty="0" smtClean="0"/>
              <a:t>Instructor Note: It is not necessary that the learner install git. In some situations they may not be even allowed to install it. This again may be a good point to remind them that working with Chef and the Chef community they will likely come in contact with git again and so it is useful to have this tool to be able to participate in reading the source code and contributing fixes, changes, and features.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86392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552227" y="955744"/>
            <a:ext cx="2184639" cy="1759849"/>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229345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6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88704" y="955744"/>
            <a:ext cx="2048162" cy="1649910"/>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801718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7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787718" y="955744"/>
            <a:ext cx="1949148" cy="1570148"/>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6812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8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pic>
        <p:nvPicPr>
          <p:cNvPr id="21" name="Picture 20"/>
          <p:cNvPicPr>
            <a:picLocks noChangeAspect="1"/>
          </p:cNvPicPr>
          <p:nvPr userDrawn="1"/>
        </p:nvPicPr>
        <p:blipFill>
          <a:blip r:embed="rId2"/>
          <a:stretch>
            <a:fillRect/>
          </a:stretch>
        </p:blipFill>
        <p:spPr>
          <a:xfrm>
            <a:off x="13787718" y="955744"/>
            <a:ext cx="1949148" cy="1570148"/>
          </a:xfrm>
          <a:prstGeom prst="rect">
            <a:avLst/>
          </a:prstGeom>
        </p:spPr>
      </p:pic>
    </p:spTree>
    <p:extLst>
      <p:ext uri="{BB962C8B-B14F-4D97-AF65-F5344CB8AC3E}">
        <p14:creationId xmlns:p14="http://schemas.microsoft.com/office/powerpoint/2010/main" val="236316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4843370"/>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52226" y="482873"/>
            <a:ext cx="2039255" cy="203925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theme" Target="../theme/theme1.xml"/><Relationship Id="rId24"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14" r:id="rId19"/>
    <p:sldLayoutId id="2147483816" r:id="rId20"/>
    <p:sldLayoutId id="2147483817" r:id="rId21"/>
    <p:sldLayoutId id="2147483818"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hyperlink" Target="https://atom.io/"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 Id="rId3" Type="http://schemas.openxmlformats.org/officeDocument/2006/relationships/hyperlink" Target="https://downloads.chef.io/chef-dk/"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hyperlink" Target="http://git-scm.com/download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Workstation Installation</a:t>
            </a:r>
            <a:endParaRPr lang="en-US" dirty="0"/>
          </a:p>
        </p:txBody>
      </p:sp>
      <p:sp>
        <p:nvSpPr>
          <p:cNvPr id="3" name="Subtitle 2"/>
          <p:cNvSpPr>
            <a:spLocks noGrp="1"/>
          </p:cNvSpPr>
          <p:nvPr>
            <p:ph type="subTitle" idx="1"/>
          </p:nvPr>
        </p:nvSpPr>
        <p:spPr bwMode="auto"/>
        <p:txBody>
          <a:bodyPr/>
          <a:lstStyle/>
          <a:p>
            <a:r>
              <a:rPr lang="en-US" dirty="0" smtClean="0"/>
              <a:t>Configuring Your Laptop as a Workstation</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Text Editors</a:t>
            </a:r>
            <a:endParaRPr lang="en-US" dirty="0"/>
          </a:p>
        </p:txBody>
      </p:sp>
      <p:sp>
        <p:nvSpPr>
          <p:cNvPr id="3" name="Subtitle 2"/>
          <p:cNvSpPr>
            <a:spLocks noGrp="1"/>
          </p:cNvSpPr>
          <p:nvPr>
            <p:ph type="subTitle" idx="1"/>
          </p:nvPr>
        </p:nvSpPr>
        <p:spPr/>
        <p:txBody>
          <a:bodyPr/>
          <a:lstStyle/>
          <a:p>
            <a:r>
              <a:rPr lang="en-US" dirty="0"/>
              <a:t>When working with Chef you spend a large time editing </a:t>
            </a:r>
            <a:r>
              <a:rPr lang="en-US" dirty="0" smtClean="0"/>
              <a:t>files.</a:t>
            </a:r>
          </a:p>
          <a:p>
            <a:endParaRPr lang="en-US" dirty="0" smtClean="0"/>
          </a:p>
          <a:p>
            <a:r>
              <a:rPr lang="en-US" dirty="0"/>
              <a:t>Whatever editor you use should optimize for this workflow</a:t>
            </a:r>
            <a:r>
              <a:rPr lang="en-US" dirty="0" smtClean="0"/>
              <a:t>.</a:t>
            </a:r>
            <a:endParaRPr lang="en-US" dirty="0"/>
          </a:p>
          <a:p>
            <a:endParaRPr lang="en-US" dirty="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04619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ATOM Editor</a:t>
            </a:r>
            <a:endParaRPr lang="en-US" dirty="0"/>
          </a:p>
        </p:txBody>
      </p:sp>
      <p:sp>
        <p:nvSpPr>
          <p:cNvPr id="3" name="Subtitle 2"/>
          <p:cNvSpPr>
            <a:spLocks noGrp="1"/>
          </p:cNvSpPr>
          <p:nvPr>
            <p:ph type="subTitle" idx="1"/>
          </p:nvPr>
        </p:nvSpPr>
        <p:spPr/>
        <p:txBody>
          <a:bodyPr/>
          <a:lstStyle/>
          <a:p>
            <a:r>
              <a:rPr lang="en-US" dirty="0"/>
              <a:t>Atom is modern, approachable, and hackable to the core. We can't wait to see what you build with it</a:t>
            </a:r>
            <a:r>
              <a:rPr lang="en-US" dirty="0" smtClean="0"/>
              <a:t>.</a:t>
            </a:r>
            <a:endParaRPr lang="en-US" dirty="0"/>
          </a:p>
        </p:txBody>
      </p:sp>
      <p:sp>
        <p:nvSpPr>
          <p:cNvPr id="4" name="Content Placeholder 3"/>
          <p:cNvSpPr>
            <a:spLocks noGrp="1"/>
          </p:cNvSpPr>
          <p:nvPr>
            <p:ph sz="quarter" idx="13"/>
          </p:nvPr>
        </p:nvSpPr>
        <p:spPr>
          <a:xfrm>
            <a:off x="3669213" y="6429830"/>
            <a:ext cx="8917577" cy="524133"/>
          </a:xfrm>
        </p:spPr>
        <p:txBody>
          <a:bodyPr>
            <a:noAutofit/>
          </a:bodyPr>
          <a:lstStyle/>
          <a:p>
            <a:r>
              <a:rPr lang="en-US" sz="4000" dirty="0">
                <a:hlinkClick r:id="rId3"/>
              </a:rPr>
              <a:t>https://</a:t>
            </a:r>
            <a:r>
              <a:rPr lang="en-US" sz="4000" dirty="0" smtClean="0">
                <a:hlinkClick r:id="rId3"/>
              </a:rPr>
              <a:t>atom.io</a:t>
            </a:r>
            <a:endParaRPr lang="en-US" sz="4000" dirty="0" smtClean="0"/>
          </a:p>
          <a:p>
            <a:endParaRPr lang="en-US" sz="40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014116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Ensure that ChefDK is installed on </a:t>
            </a:r>
            <a:r>
              <a:rPr lang="en-US" dirty="0"/>
              <a:t>your laptop</a:t>
            </a:r>
          </a:p>
          <a:p>
            <a:pPr marL="918610" lvl="1" indent="-609585">
              <a:buFont typeface="Wingdings" panose="05000000000000000000" pitchFamily="2" charset="2"/>
              <a:buChar char="Ø"/>
            </a:pPr>
            <a:r>
              <a:rPr lang="en-US" dirty="0"/>
              <a:t>Execute a series of commands to ensure everything is installed</a:t>
            </a:r>
          </a:p>
          <a:p>
            <a:pPr marL="918610" lvl="1" indent="-609585">
              <a:buFont typeface="Wingdings" panose="05000000000000000000" pitchFamily="2" charset="2"/>
              <a:buChar char="Ø"/>
            </a:pPr>
            <a:r>
              <a:rPr lang="en-US" dirty="0"/>
              <a:t>Download a repository of cookbooks</a:t>
            </a:r>
          </a:p>
          <a:p>
            <a:pPr marL="918610" lvl="1" indent="-609585">
              <a:buFont typeface="Wingdings" panose="05000000000000000000" pitchFamily="2" charset="2"/>
              <a:buChar char="Ø"/>
            </a:pPr>
            <a:r>
              <a:rPr lang="en-US" dirty="0"/>
              <a:t>Install a local editor like A</a:t>
            </a:r>
            <a:r>
              <a:rPr lang="en-US" dirty="0" smtClean="0"/>
              <a:t>tom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42064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Installing the ChefDK</a:t>
            </a:r>
            <a:endParaRPr lang="en-US" dirty="0"/>
          </a:p>
        </p:txBody>
      </p:sp>
      <p:sp>
        <p:nvSpPr>
          <p:cNvPr id="3" name="Text Placeholder 2"/>
          <p:cNvSpPr>
            <a:spLocks noGrp="1"/>
          </p:cNvSpPr>
          <p:nvPr>
            <p:ph type="body" sz="quarter" idx="10"/>
          </p:nvPr>
        </p:nvSpPr>
        <p:spPr>
          <a:xfrm>
            <a:off x="3012273" y="5611393"/>
            <a:ext cx="11318532" cy="2562668"/>
          </a:xfrm>
        </p:spPr>
        <p:txBody>
          <a:bodyPr>
            <a:normAutofit lnSpcReduction="10000"/>
          </a:bodyPr>
          <a:lstStyle/>
          <a:p>
            <a:pPr marL="380990" indent="-380990">
              <a:buFont typeface="Wingdings" charset="2"/>
              <a:buChar char="q"/>
            </a:pPr>
            <a:r>
              <a:rPr lang="en-US" dirty="0" smtClean="0"/>
              <a:t>Install the ChefDK</a:t>
            </a:r>
          </a:p>
          <a:p>
            <a:pPr marL="380990" indent="-380990">
              <a:buFont typeface="Wingdings" charset="2"/>
              <a:buChar char="q"/>
            </a:pPr>
            <a:r>
              <a:rPr lang="en-US" dirty="0" smtClean="0"/>
              <a:t>Open a Terminal / Command Prompt</a:t>
            </a:r>
          </a:p>
          <a:p>
            <a:pPr marL="380990" indent="-380990">
              <a:buFont typeface="Wingdings" charset="2"/>
              <a:buChar char="q"/>
            </a:pPr>
            <a:r>
              <a:rPr lang="en-US" dirty="0" smtClean="0"/>
              <a:t>Execute a series of commands to ensure everything is installed</a:t>
            </a:r>
          </a:p>
          <a:p>
            <a:pPr marL="380990" indent="-380990">
              <a:buFont typeface="Wingdings" charset="2"/>
              <a:buChar char="q"/>
            </a:pPr>
            <a:r>
              <a:rPr lang="en-US" dirty="0" smtClean="0"/>
              <a:t>Download a repository of cookbooks</a:t>
            </a:r>
          </a:p>
          <a:p>
            <a:pPr marL="380990" indent="-380990">
              <a:buFont typeface="Wingdings" charset="2"/>
              <a:buChar char="q"/>
            </a:pPr>
            <a:r>
              <a:rPr lang="en-US" dirty="0" smtClean="0"/>
              <a:t>Install </a:t>
            </a:r>
            <a:r>
              <a:rPr lang="en-US" dirty="0" err="1" smtClean="0"/>
              <a:t>git</a:t>
            </a:r>
            <a:r>
              <a:rPr lang="en-US" dirty="0" smtClean="0"/>
              <a:t> (optional)</a:t>
            </a:r>
          </a:p>
          <a:p>
            <a:pPr marL="380990" indent="-380990">
              <a:buFont typeface="Wingdings" charset="2"/>
              <a:buChar char="q"/>
            </a:pPr>
            <a:r>
              <a:rPr lang="en-US" dirty="0" smtClean="0"/>
              <a:t>Install a text editor (optional)</a:t>
            </a:r>
            <a:endParaRPr lang="en-US" dirty="0"/>
          </a:p>
        </p:txBody>
      </p:sp>
      <p:sp>
        <p:nvSpPr>
          <p:cNvPr id="4" name="Content Placeholder 3"/>
          <p:cNvSpPr>
            <a:spLocks noGrp="1"/>
          </p:cNvSpPr>
          <p:nvPr>
            <p:ph sz="quarter" idx="11"/>
          </p:nvPr>
        </p:nvSpPr>
        <p:spPr/>
        <p:txBody>
          <a:bodyPr/>
          <a:lstStyle/>
          <a:p>
            <a:r>
              <a:rPr lang="en-US" dirty="0" smtClean="0"/>
              <a:t>Installing the tools on your system</a:t>
            </a:r>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70242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ChefDK contains tools like chef-apply, chef-client, and kitchen</a:t>
            </a:r>
            <a:r>
              <a:rPr lang="en-US" dirty="0" smtClean="0"/>
              <a:t>.</a:t>
            </a:r>
          </a:p>
          <a:p>
            <a:endParaRPr lang="en-US" dirty="0"/>
          </a:p>
          <a:p>
            <a:r>
              <a:rPr lang="en-US" dirty="0"/>
              <a:t>You can find the ChefDK to download at the website downloads.chef.io. </a:t>
            </a:r>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hlinkClick r:id="rId3"/>
              </a:rPr>
              <a:t>https://downloads.chef.io/chef-dk</a:t>
            </a:r>
            <a:r>
              <a:rPr lang="en-US" dirty="0" smtClean="0">
                <a:hlinkClick r:id="rId3"/>
              </a:rPr>
              <a:t>/</a:t>
            </a:r>
            <a:endParaRPr lang="en-US" dirty="0" smtClean="0"/>
          </a:p>
          <a:p>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2987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Download the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ChefDK is a tool chain built on top of the Ruby programming language</a:t>
            </a:r>
            <a:r>
              <a:rPr lang="en-US" dirty="0" smtClean="0"/>
              <a:t>.</a:t>
            </a:r>
          </a:p>
          <a:p>
            <a:endParaRPr lang="en-US" dirty="0"/>
          </a:p>
          <a:p>
            <a:r>
              <a:rPr lang="en-US" dirty="0"/>
              <a:t>The </a:t>
            </a:r>
            <a:r>
              <a:rPr lang="en-US" dirty="0" smtClean="0"/>
              <a:t>ChefDK installer </a:t>
            </a:r>
            <a:r>
              <a:rPr lang="en-US" dirty="0"/>
              <a:t>does not install any particular </a:t>
            </a:r>
            <a:r>
              <a:rPr lang="en-US" dirty="0" smtClean="0"/>
              <a:t>graphical-user-interface—installs CLI instead</a:t>
            </a:r>
          </a:p>
          <a:p>
            <a:endParaRPr lang="en-US" dirty="0"/>
          </a:p>
          <a:p>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54692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Installing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omnibus installer is used to set up the Chef development kit on a workstation, including the chef-client itself, an embedded version of Ruby, </a:t>
            </a:r>
            <a:r>
              <a:rPr lang="en-US" dirty="0" err="1"/>
              <a:t>RubyGems</a:t>
            </a:r>
            <a:r>
              <a:rPr lang="en-US" dirty="0"/>
              <a:t>, </a:t>
            </a:r>
            <a:r>
              <a:rPr lang="en-US" dirty="0" err="1"/>
              <a:t>OpenSSL</a:t>
            </a:r>
            <a:r>
              <a:rPr lang="en-US" dirty="0"/>
              <a:t>, key-value stores, parsers, libraries, command line utilities, and community tools such as Kitchen, </a:t>
            </a:r>
            <a:r>
              <a:rPr lang="en-US" dirty="0" err="1"/>
              <a:t>Berkshelf</a:t>
            </a:r>
            <a:r>
              <a:rPr lang="en-US" dirty="0"/>
              <a:t>, and </a:t>
            </a:r>
            <a:r>
              <a:rPr lang="en-US" dirty="0" err="1" smtClean="0"/>
              <a:t>ChefSpec</a:t>
            </a:r>
            <a:r>
              <a:rPr lang="en-US" dirty="0" smtClean="0"/>
              <a:t>.</a:t>
            </a:r>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999518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Installing ChefDK</a:t>
            </a:r>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3"/>
          <a:stretch>
            <a:fillRect/>
          </a:stretch>
        </p:blipFill>
        <p:spPr>
          <a:xfrm>
            <a:off x="4144227" y="1758157"/>
            <a:ext cx="7967546" cy="6260215"/>
          </a:xfrm>
          <a:prstGeom prst="rect">
            <a:avLst/>
          </a:prstGeom>
        </p:spPr>
      </p:pic>
    </p:spTree>
    <p:extLst>
      <p:ext uri="{BB962C8B-B14F-4D97-AF65-F5344CB8AC3E}">
        <p14:creationId xmlns:p14="http://schemas.microsoft.com/office/powerpoint/2010/main" val="2272294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5218" y="2496327"/>
            <a:ext cx="12323618" cy="852712"/>
          </a:xfrm>
        </p:spPr>
        <p:txBody>
          <a:bodyPr>
            <a:normAutofit fontScale="90000"/>
          </a:bodyPr>
          <a:lstStyle/>
          <a:p>
            <a:r>
              <a:rPr lang="en-US" dirty="0" smtClean="0"/>
              <a:t>Lab: Run All These Commands</a:t>
            </a:r>
            <a:endParaRPr lang="en-US" dirty="0"/>
          </a:p>
        </p:txBody>
      </p:sp>
      <p:sp>
        <p:nvSpPr>
          <p:cNvPr id="3" name="Subtitle 2"/>
          <p:cNvSpPr>
            <a:spLocks noGrp="1"/>
          </p:cNvSpPr>
          <p:nvPr>
            <p:ph type="subTitle" idx="1"/>
          </p:nvPr>
        </p:nvSpPr>
        <p:spPr>
          <a:xfrm>
            <a:off x="3013753" y="3506117"/>
            <a:ext cx="10974132" cy="4888139"/>
          </a:xfrm>
        </p:spPr>
        <p:txBody>
          <a:bodyPr/>
          <a:lstStyle/>
          <a:p>
            <a:r>
              <a:rPr lang="en-US" sz="3600" dirty="0" smtClean="0"/>
              <a:t>$ chef --version</a:t>
            </a:r>
          </a:p>
          <a:p>
            <a:r>
              <a:rPr lang="en-US" sz="3600" dirty="0" smtClean="0"/>
              <a:t>$ chef</a:t>
            </a:r>
            <a:r>
              <a:rPr lang="en-US" sz="3600" dirty="0"/>
              <a:t>-client --version</a:t>
            </a:r>
          </a:p>
          <a:p>
            <a:r>
              <a:rPr lang="en-US" sz="3600" dirty="0"/>
              <a:t>$ knife --version</a:t>
            </a:r>
          </a:p>
          <a:p>
            <a:r>
              <a:rPr lang="en-US" sz="3600" dirty="0"/>
              <a:t>$ </a:t>
            </a:r>
            <a:r>
              <a:rPr lang="en-US" sz="3600" dirty="0" err="1"/>
              <a:t>ohai</a:t>
            </a:r>
            <a:r>
              <a:rPr lang="en-US" sz="3600" dirty="0"/>
              <a:t> --version</a:t>
            </a:r>
          </a:p>
          <a:p>
            <a:r>
              <a:rPr lang="en-US" sz="3600" dirty="0"/>
              <a:t>$ berks --version</a:t>
            </a:r>
          </a:p>
          <a:p>
            <a:r>
              <a:rPr lang="en-US" sz="3600" dirty="0"/>
              <a:t>$ kitchen --version</a:t>
            </a:r>
          </a:p>
          <a:p>
            <a:r>
              <a:rPr lang="en-US" sz="3600" dirty="0"/>
              <a:t>$ </a:t>
            </a:r>
            <a:r>
              <a:rPr lang="en-US" sz="3600" dirty="0" err="1"/>
              <a:t>foodcritic</a:t>
            </a:r>
            <a:r>
              <a:rPr lang="en-US" sz="3600" dirty="0"/>
              <a:t> --version</a:t>
            </a:r>
          </a:p>
          <a:p>
            <a:r>
              <a:rPr lang="en-US" sz="3600" dirty="0"/>
              <a:t>$ </a:t>
            </a:r>
            <a:r>
              <a:rPr lang="en-US" sz="3600" dirty="0" err="1"/>
              <a:t>rubocop</a:t>
            </a:r>
            <a:r>
              <a:rPr lang="en-US" sz="3600" dirty="0"/>
              <a:t> --version</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150680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git</a:t>
            </a:r>
            <a:endParaRPr lang="en-US" dirty="0"/>
          </a:p>
        </p:txBody>
      </p:sp>
      <p:sp>
        <p:nvSpPr>
          <p:cNvPr id="3" name="Subtitle 2"/>
          <p:cNvSpPr>
            <a:spLocks noGrp="1"/>
          </p:cNvSpPr>
          <p:nvPr>
            <p:ph type="subTitle" idx="1"/>
          </p:nvPr>
        </p:nvSpPr>
        <p:spPr/>
        <p:txBody>
          <a:bodyPr/>
          <a:lstStyle/>
          <a:p>
            <a:r>
              <a:rPr lang="en-US" sz="3200" dirty="0" err="1" smtClean="0"/>
              <a:t>Git</a:t>
            </a:r>
            <a:r>
              <a:rPr lang="en-US" sz="3200" dirty="0" smtClean="0"/>
              <a:t> </a:t>
            </a:r>
            <a:r>
              <a:rPr lang="en-US" sz="3200" dirty="0"/>
              <a:t>was initially designed and developed by Linus Torvalds for Linux kernel development in 2005, and has since become the most widely adopted version control system for software development.</a:t>
            </a:r>
          </a:p>
        </p:txBody>
      </p:sp>
      <p:sp>
        <p:nvSpPr>
          <p:cNvPr id="4" name="Content Placeholder 3"/>
          <p:cNvSpPr>
            <a:spLocks noGrp="1"/>
          </p:cNvSpPr>
          <p:nvPr>
            <p:ph sz="quarter" idx="4294967295"/>
          </p:nvPr>
        </p:nvSpPr>
        <p:spPr>
          <a:xfrm>
            <a:off x="3669212" y="7502866"/>
            <a:ext cx="8917577" cy="524133"/>
          </a:xfrm>
        </p:spPr>
        <p:txBody>
          <a:bodyPr>
            <a:normAutofit fontScale="92500" lnSpcReduction="20000"/>
          </a:bodyPr>
          <a:lstStyle/>
          <a:p>
            <a:pPr algn="ctr"/>
            <a:r>
              <a:rPr lang="en-US" dirty="0">
                <a:hlinkClick r:id="rId3"/>
              </a:rPr>
              <a:t>http://</a:t>
            </a:r>
            <a:r>
              <a:rPr lang="en-US" dirty="0" smtClean="0">
                <a:hlinkClick r:id="rId3"/>
              </a:rPr>
              <a:t>git-scm.com/downloads</a:t>
            </a:r>
            <a:endParaRPr lang="en-US" dirty="0" smtClean="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4046574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term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7bb5d761-a2ea-4873-95f7-7a6658fb3ef0"/>
    <ds:schemaRef ds:uri="http://www.w3.org/XML/1998/namespace"/>
    <ds:schemaRef ds:uri="http://purl.org/dc/dcmitype/"/>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15347</TotalTime>
  <Words>1444</Words>
  <Application>Microsoft Macintosh PowerPoint</Application>
  <PresentationFormat>Custom</PresentationFormat>
  <Paragraphs>126</Paragraphs>
  <Slides>12</Slides>
  <Notes>12</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ChefDk3.2Template</vt:lpstr>
      <vt:lpstr>Workstation Installation</vt:lpstr>
      <vt:lpstr>Objectives</vt:lpstr>
      <vt:lpstr>Installing the ChefDK</vt:lpstr>
      <vt:lpstr>ChefDK</vt:lpstr>
      <vt:lpstr>GE: Download the ChefDK</vt:lpstr>
      <vt:lpstr>GE: Installing ChefDK</vt:lpstr>
      <vt:lpstr>GE: Installing ChefDK</vt:lpstr>
      <vt:lpstr>Lab: Run All These Commands</vt:lpstr>
      <vt:lpstr>git</vt:lpstr>
      <vt:lpstr>Text Editors</vt:lpstr>
      <vt:lpstr>ATOM Editor</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Rebekah Everest</cp:lastModifiedBy>
  <cp:revision>1975</cp:revision>
  <cp:lastPrinted>2015-02-07T23:49:10Z</cp:lastPrinted>
  <dcterms:created xsi:type="dcterms:W3CDTF">2012-09-13T17:36:07Z</dcterms:created>
  <dcterms:modified xsi:type="dcterms:W3CDTF">2015-10-06T23:21:55Z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